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7291225382972019E-2"/>
          <c:y val="0"/>
          <c:w val="0.97432400498305294"/>
          <c:h val="0.9227479290733297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dLbls>
            <c:dLbl>
              <c:idx val="0"/>
              <c:delete val="1"/>
            </c:dLbl>
            <c:dLbl>
              <c:idx val="1"/>
              <c:layout>
                <c:manualLayout>
                  <c:x val="-1.5902149305814888E-2"/>
                  <c:y val="-4.52228954617578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5.9271647412582548E-2"/>
                  <c:y val="1.13055458225439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7586898359198651E-2"/>
                  <c:y val="4.07004278726866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3.1804298611629728E-2"/>
                  <c:y val="4.2961750688669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9032548296091069E-2"/>
                  <c:y val="3.84394611424943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2.4576048927168383E-2"/>
                  <c:y val="3.39171715963183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1.1565199495138062E-2"/>
                  <c:y val="3.61783163694062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2.7467348800952793E-2"/>
                  <c:y val="3.61783163694062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2.7467348800953004E-2"/>
                  <c:y val="3.61783163694062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1.8793449179599353E-2"/>
                  <c:y val="3.61783163694062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Лист1!$A$2:$A$14</c:f>
              <c:strCache>
                <c:ptCount val="13"/>
                <c:pt idx="0">
                  <c:v>на 01.01.2025</c:v>
                </c:pt>
                <c:pt idx="1">
                  <c:v>на 01.02.2025</c:v>
                </c:pt>
                <c:pt idx="2">
                  <c:v>на 01.03.2025</c:v>
                </c:pt>
                <c:pt idx="3">
                  <c:v>на 01.04.2025</c:v>
                </c:pt>
                <c:pt idx="4">
                  <c:v>на 01.05.2025</c:v>
                </c:pt>
                <c:pt idx="5">
                  <c:v>на 01.06.2025</c:v>
                </c:pt>
                <c:pt idx="6">
                  <c:v>на 01.07.2025</c:v>
                </c:pt>
                <c:pt idx="7">
                  <c:v>на 01.08.2025</c:v>
                </c:pt>
                <c:pt idx="8">
                  <c:v>на 01.09.2025</c:v>
                </c:pt>
                <c:pt idx="9">
                  <c:v>на 01.10.2025</c:v>
                </c:pt>
                <c:pt idx="10">
                  <c:v>на 01.11.2025</c:v>
                </c:pt>
                <c:pt idx="11">
                  <c:v>на 01.12.2025</c:v>
                </c:pt>
                <c:pt idx="12">
                  <c:v>на 01.01.2026</c:v>
                </c:pt>
              </c:strCache>
            </c:strRef>
          </c:cat>
          <c:val>
            <c:numRef>
              <c:f>Лист1!$B$2:$B$14</c:f>
              <c:numCache>
                <c:formatCode>General</c:formatCode>
                <c:ptCount val="13"/>
                <c:pt idx="0">
                  <c:v>0</c:v>
                </c:pt>
                <c:pt idx="1">
                  <c:v>-0.7</c:v>
                </c:pt>
                <c:pt idx="2">
                  <c:v>-18.2</c:v>
                </c:pt>
                <c:pt idx="3">
                  <c:v>-18.2</c:v>
                </c:pt>
                <c:pt idx="4">
                  <c:v>-18.2</c:v>
                </c:pt>
                <c:pt idx="5">
                  <c:v>-20.8</c:v>
                </c:pt>
                <c:pt idx="6">
                  <c:v>-23.8</c:v>
                </c:pt>
                <c:pt idx="7">
                  <c:v>-23.8</c:v>
                </c:pt>
                <c:pt idx="8">
                  <c:v>-23.8</c:v>
                </c:pt>
                <c:pt idx="9">
                  <c:v>-25.3</c:v>
                </c:pt>
                <c:pt idx="10">
                  <c:v>-28.5</c:v>
                </c:pt>
                <c:pt idx="11">
                  <c:v>-28.5</c:v>
                </c:pt>
                <c:pt idx="12">
                  <c:v>-14.4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dLbls>
            <c:dLbl>
              <c:idx val="0"/>
              <c:layout>
                <c:manualLayout>
                  <c:x val="-8.2402160233562394E-2"/>
                  <c:y val="-2.261144773087890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6.6500010927747558E-2"/>
                  <c:y val="-1.3567046681422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8912998737845156E-3"/>
                  <c:y val="1.13057238654394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1.3010849432030321E-2"/>
                  <c:y val="2.93948820501425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"/>
                  <c:y val="-2.48725925039667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0358648674737414E-2"/>
                  <c:y val="3.84394611424941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2.1684749053383866E-2"/>
                  <c:y val="-4.07006059155820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2.0239099116491611E-2"/>
                  <c:y val="3.16560268232304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2.0239099116491611E-2"/>
                  <c:y val="-3.61783163694062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2.0239099116491504E-2"/>
                  <c:y val="-3.61783163694062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Лист1!$A$2:$A$14</c:f>
              <c:strCache>
                <c:ptCount val="13"/>
                <c:pt idx="0">
                  <c:v>на 01.01.2025</c:v>
                </c:pt>
                <c:pt idx="1">
                  <c:v>на 01.02.2025</c:v>
                </c:pt>
                <c:pt idx="2">
                  <c:v>на 01.03.2025</c:v>
                </c:pt>
                <c:pt idx="3">
                  <c:v>на 01.04.2025</c:v>
                </c:pt>
                <c:pt idx="4">
                  <c:v>на 01.05.2025</c:v>
                </c:pt>
                <c:pt idx="5">
                  <c:v>на 01.06.2025</c:v>
                </c:pt>
                <c:pt idx="6">
                  <c:v>на 01.07.2025</c:v>
                </c:pt>
                <c:pt idx="7">
                  <c:v>на 01.08.2025</c:v>
                </c:pt>
                <c:pt idx="8">
                  <c:v>на 01.09.2025</c:v>
                </c:pt>
                <c:pt idx="9">
                  <c:v>на 01.10.2025</c:v>
                </c:pt>
                <c:pt idx="10">
                  <c:v>на 01.11.2025</c:v>
                </c:pt>
                <c:pt idx="11">
                  <c:v>на 01.12.2025</c:v>
                </c:pt>
                <c:pt idx="12">
                  <c:v>на 01.01.2026</c:v>
                </c:pt>
              </c:strCache>
            </c:strRef>
          </c:cat>
          <c:val>
            <c:numRef>
              <c:f>Лист1!$C$2:$C$14</c:f>
              <c:numCache>
                <c:formatCode>General</c:formatCode>
                <c:ptCount val="13"/>
                <c:pt idx="0">
                  <c:v>0</c:v>
                </c:pt>
                <c:pt idx="1">
                  <c:v>3.6</c:v>
                </c:pt>
                <c:pt idx="2">
                  <c:v>11.3</c:v>
                </c:pt>
                <c:pt idx="3">
                  <c:v>17.100000000000001</c:v>
                </c:pt>
                <c:pt idx="4">
                  <c:v>46.6</c:v>
                </c:pt>
                <c:pt idx="5">
                  <c:v>21</c:v>
                </c:pt>
                <c:pt idx="6">
                  <c:v>25.1</c:v>
                </c:pt>
                <c:pt idx="7">
                  <c:v>15.4</c:v>
                </c:pt>
                <c:pt idx="8">
                  <c:v>-3</c:v>
                </c:pt>
                <c:pt idx="9">
                  <c:v>1.6</c:v>
                </c:pt>
                <c:pt idx="10">
                  <c:v>-8.4</c:v>
                </c:pt>
                <c:pt idx="11" formatCode="#,##0.0">
                  <c:v>-7.9</c:v>
                </c:pt>
                <c:pt idx="12">
                  <c:v>-16.100000000000001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6776832"/>
        <c:axId val="124920960"/>
      </c:lineChart>
      <c:catAx>
        <c:axId val="126776832"/>
        <c:scaling>
          <c:orientation val="minMax"/>
        </c:scaling>
        <c:delete val="0"/>
        <c:axPos val="b"/>
        <c:majorTickMark val="out"/>
        <c:minorTickMark val="none"/>
        <c:tickLblPos val="low"/>
        <c:txPr>
          <a:bodyPr/>
          <a:lstStyle/>
          <a:p>
            <a:pPr>
              <a:defRPr sz="1000" baseline="0"/>
            </a:pPr>
            <a:endParaRPr lang="ru-RU"/>
          </a:p>
        </c:txPr>
        <c:crossAx val="124920960"/>
        <c:crosses val="autoZero"/>
        <c:auto val="1"/>
        <c:lblAlgn val="ctr"/>
        <c:lblOffset val="100"/>
        <c:noMultiLvlLbl val="0"/>
      </c:catAx>
      <c:valAx>
        <c:axId val="124920960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1267768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9052592744704141"/>
          <c:y val="1.4976434242349141E-2"/>
          <c:w val="7.8838576223771134E-2"/>
          <c:h val="9.2722959557200196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 baseline="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E52E7E-DCD0-418A-B3A7-489907E1702E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2D58AA-FE7C-4704-8C4C-0E088F88C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5650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2D58AA-FE7C-4704-8C4C-0E088F88CE5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83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177696503"/>
              </p:ext>
            </p:extLst>
          </p:nvPr>
        </p:nvGraphicFramePr>
        <p:xfrm>
          <a:off x="277102" y="1052736"/>
          <a:ext cx="8784976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06265" y="332656"/>
            <a:ext cx="8552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ДЕФИЦИТА (-), ПРОФИЦИТА (+) БЮДЖЕТА</a:t>
            </a:r>
            <a:b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Шарангского муниципального округа  на </a:t>
            </a: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01.01.2026г</a:t>
            </a: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 руб.</a:t>
            </a:r>
            <a:endParaRPr lang="ru-RU" i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26175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38</Words>
  <Application>Microsoft Office PowerPoint</Application>
  <PresentationFormat>Экран (4:3)</PresentationFormat>
  <Paragraphs>22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Администратор</dc:creator>
  <cp:lastModifiedBy>Администратор</cp:lastModifiedBy>
  <cp:revision>60</cp:revision>
  <dcterms:created xsi:type="dcterms:W3CDTF">2023-08-08T05:04:19Z</dcterms:created>
  <dcterms:modified xsi:type="dcterms:W3CDTF">2026-01-26T07:26:57Z</dcterms:modified>
</cp:coreProperties>
</file>